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2" r:id="rId3"/>
    <p:sldId id="274" r:id="rId4"/>
    <p:sldId id="272" r:id="rId5"/>
    <p:sldId id="266" r:id="rId6"/>
    <p:sldId id="267" r:id="rId7"/>
    <p:sldId id="268" r:id="rId8"/>
    <p:sldId id="276" r:id="rId9"/>
    <p:sldId id="278" r:id="rId10"/>
    <p:sldId id="286" r:id="rId11"/>
    <p:sldId id="264" r:id="rId12"/>
    <p:sldId id="282" r:id="rId13"/>
    <p:sldId id="283" r:id="rId14"/>
    <p:sldId id="279" r:id="rId15"/>
    <p:sldId id="284" r:id="rId1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2"/>
    <a:srgbClr val="31859C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9" autoAdjust="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143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-2568" y="-12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86758-F6C7-184D-8F6B-816A14DCBE1B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6C56E-7AD5-E94C-9B48-4EF309BA4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312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://www.who.int/tb/challenges/prisons/story_1/en/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u="sng" dirty="0" smtClean="0">
                <a:hlinkClick r:id="rId3"/>
              </a:rPr>
              <a:t>http://www.who.int/tb/challenges/prisons/story_1/en/</a:t>
            </a:r>
            <a:endParaRPr lang="en-ZA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9EE84FF-DA83-E243-B69F-05DA5625204F}" type="datetime4">
              <a:rPr lang="en-US" smtClean="0"/>
              <a:t>July 24,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AIDS &amp; Rights Alliance for Southern Africa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EE33-6325-D64F-AD44-522F7EB39C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11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Dr.</a:t>
            </a:r>
            <a:r>
              <a:rPr lang="en-GB" baseline="0" dirty="0" smtClean="0"/>
              <a:t> L. </a:t>
            </a:r>
            <a:r>
              <a:rPr lang="en-GB" baseline="0" dirty="0" err="1" smtClean="0"/>
              <a:t>Artz</a:t>
            </a:r>
            <a:r>
              <a:rPr lang="en-GB" baseline="0" dirty="0" smtClean="0"/>
              <a:t>, </a:t>
            </a:r>
            <a:r>
              <a:rPr lang="en-GB" dirty="0" smtClean="0"/>
              <a:t>“HIV and Human Rights</a:t>
            </a:r>
            <a:r>
              <a:rPr lang="en-GB" baseline="0" dirty="0" smtClean="0"/>
              <a:t> in Place of Detention” [October 2017], </a:t>
            </a:r>
            <a:r>
              <a:rPr lang="en-GB" baseline="0" dirty="0" smtClean="0"/>
              <a:t>Gender, Health &amp; Social Justice Research Unit, Faculty of Health Sciences, UCT ( Presentation Delivery at 2</a:t>
            </a:r>
            <a:r>
              <a:rPr lang="en-GB" baseline="30000" dirty="0" smtClean="0"/>
              <a:t>nd</a:t>
            </a:r>
            <a:r>
              <a:rPr lang="en-GB" baseline="0" dirty="0" smtClean="0"/>
              <a:t> NHRI’s Meeting, Johannesburg October 2017)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6C56E-7AD5-E94C-9B48-4EF309BA4F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29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Note: DRC just repealed it’s HIV-specific law last week!  </a:t>
            </a: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865B51-BF93-5C4F-8360-86F3B315B80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648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865B51-BF93-5C4F-8360-86F3B315B80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291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1843805"/>
            <a:ext cx="8105775" cy="2662481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1647825" y="6035773"/>
            <a:ext cx="7727992" cy="454358"/>
            <a:chOff x="1647825" y="6035773"/>
            <a:chExt cx="7727992" cy="454358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2108242" y="6077480"/>
              <a:ext cx="7267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8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8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8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8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800" kern="12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825" y="6035773"/>
              <a:ext cx="460417" cy="45435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4" y="1600201"/>
            <a:ext cx="8018313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47" y="6359567"/>
            <a:ext cx="1066968" cy="35424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44" y="6370078"/>
            <a:ext cx="6789798" cy="333221"/>
            <a:chOff x="562844" y="6370078"/>
            <a:chExt cx="6789798" cy="333221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844967" y="6382800"/>
              <a:ext cx="6507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0078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98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446359" y="6369124"/>
            <a:ext cx="6919640" cy="333221"/>
            <a:chOff x="446359" y="6369124"/>
            <a:chExt cx="6919640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728482" y="6381846"/>
              <a:ext cx="6637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59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429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AU" dirty="0" smtClean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enter presenter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88" y="343814"/>
            <a:ext cx="4112824" cy="135092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2186377" y="6447071"/>
            <a:ext cx="6551223" cy="333673"/>
            <a:chOff x="3209637" y="6447071"/>
            <a:chExt cx="6551223" cy="333673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3491760" y="6447071"/>
              <a:ext cx="6269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baseline="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637" y="644752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0" y="274639"/>
            <a:ext cx="801828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600201"/>
            <a:ext cx="8018280" cy="45259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3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60" y="6372783"/>
            <a:ext cx="6999083" cy="333221"/>
            <a:chOff x="562860" y="6372783"/>
            <a:chExt cx="6999083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844984" y="6385505"/>
              <a:ext cx="6716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60" y="637278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685800" y="6369124"/>
            <a:ext cx="6948714" cy="333221"/>
            <a:chOff x="685800" y="6369124"/>
            <a:chExt cx="6948714" cy="333221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67924" y="6381846"/>
              <a:ext cx="66665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97" y="274639"/>
            <a:ext cx="8298205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7" y="1600201"/>
            <a:ext cx="3836708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600201"/>
            <a:ext cx="4038600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422897" y="6369124"/>
            <a:ext cx="7269674" cy="333221"/>
            <a:chOff x="422897" y="6369124"/>
            <a:chExt cx="726967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05021" y="6381846"/>
              <a:ext cx="6987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9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535113"/>
            <a:ext cx="383829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2174875"/>
            <a:ext cx="38382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562844" y="6372781"/>
            <a:ext cx="7107956" cy="333221"/>
            <a:chOff x="562844" y="6372781"/>
            <a:chExt cx="7107956" cy="333221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44968" y="6385503"/>
              <a:ext cx="6825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10887" y="6372781"/>
            <a:ext cx="7130884" cy="333221"/>
            <a:chOff x="510887" y="6372781"/>
            <a:chExt cx="713088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93011" y="6385503"/>
              <a:ext cx="684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3" y="273049"/>
            <a:ext cx="2797026" cy="1162051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3" y="273052"/>
            <a:ext cx="5111750" cy="5853113"/>
          </a:xfrm>
        </p:spPr>
        <p:txBody>
          <a:bodyPr/>
          <a:lstStyle>
            <a:lvl1pPr>
              <a:defRPr sz="3200">
                <a:latin typeface="Raleway" panose="020B0503030101060003" pitchFamily="34" charset="0"/>
              </a:defRPr>
            </a:lvl1pPr>
            <a:lvl2pPr>
              <a:defRPr sz="2800">
                <a:latin typeface="Raleway" panose="020B0503030101060003" pitchFamily="34" charset="0"/>
              </a:defRPr>
            </a:lvl2pPr>
            <a:lvl3pPr>
              <a:defRPr sz="2400">
                <a:latin typeface="Raleway" panose="020B0503030101060003" pitchFamily="34" charset="0"/>
              </a:defRPr>
            </a:lvl3pPr>
            <a:lvl4pPr>
              <a:defRPr sz="2000">
                <a:latin typeface="Raleway" panose="020B0503030101060003" pitchFamily="34" charset="0"/>
              </a:defRPr>
            </a:lvl4pPr>
            <a:lvl5pPr>
              <a:defRPr sz="2000">
                <a:latin typeface="Raleway" panose="020B05030301010600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435102"/>
            <a:ext cx="2797026" cy="46910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63366" y="6369124"/>
            <a:ext cx="7129204" cy="333221"/>
            <a:chOff x="563366" y="6369124"/>
            <a:chExt cx="7129204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845489" y="6381846"/>
              <a:ext cx="6847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66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9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Raleway" panose="020B05030301010600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866487" y="6369124"/>
            <a:ext cx="6251203" cy="333221"/>
            <a:chOff x="866487" y="6369124"/>
            <a:chExt cx="6251203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1148611" y="6381846"/>
              <a:ext cx="596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8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99D2"/>
          </a:solidFill>
          <a:latin typeface="Raleway" panose="020B0503030101060003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lynette@arasa.inf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5470030"/>
            <a:ext cx="8229600" cy="866224"/>
          </a:xfrm>
        </p:spPr>
        <p:txBody>
          <a:bodyPr>
            <a:normAutofit/>
          </a:bodyPr>
          <a:lstStyle/>
          <a:p>
            <a:pPr algn="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Lynette Mabote</a:t>
            </a:r>
            <a:br>
              <a:rPr lang="en-US" sz="16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AIDS and Rights Alliance for Southern Africa (ARASA) 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01" y="1838104"/>
            <a:ext cx="7842325" cy="36319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092" y="84312"/>
            <a:ext cx="846626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99D2"/>
                </a:solidFill>
                <a:latin typeface="arial" charset="0"/>
              </a:rPr>
              <a:t>‘Nothing </a:t>
            </a:r>
            <a:r>
              <a:rPr lang="en-US" sz="3200" b="1" dirty="0">
                <a:solidFill>
                  <a:srgbClr val="0099D2"/>
                </a:solidFill>
                <a:latin typeface="arial" charset="0"/>
              </a:rPr>
              <a:t>about us without </a:t>
            </a:r>
            <a:r>
              <a:rPr lang="en-US" sz="3200" b="1" dirty="0" smtClean="0">
                <a:solidFill>
                  <a:srgbClr val="0099D2"/>
                </a:solidFill>
                <a:latin typeface="arial" charset="0"/>
              </a:rPr>
              <a:t>us’</a:t>
            </a:r>
            <a:r>
              <a:rPr lang="en-US" sz="3200" dirty="0"/>
              <a:t> </a:t>
            </a:r>
            <a:endParaRPr lang="en-US" sz="3200" dirty="0" smtClean="0"/>
          </a:p>
          <a:p>
            <a:pPr algn="ctr"/>
            <a:r>
              <a:rPr lang="en-US" sz="2400" b="1" i="1" dirty="0" smtClean="0">
                <a:latin typeface="Arial" charset="0"/>
                <a:ea typeface="Arial" charset="0"/>
                <a:cs typeface="Arial" charset="0"/>
              </a:rPr>
              <a:t>Making 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prison reforms work holistically to effectively and appropriately address HIV</a:t>
            </a:r>
            <a:endParaRPr lang="en-US" sz="2400" b="1" i="1" dirty="0" smtClean="0">
              <a:solidFill>
                <a:srgbClr val="0099D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GB" sz="2400" b="1" i="1" dirty="0">
              <a:solidFill>
                <a:srgbClr val="009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2003463"/>
            <a:ext cx="6438900" cy="427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0" y="285397"/>
            <a:ext cx="8018280" cy="1143000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charset="0"/>
                <a:ea typeface="Arial" charset="0"/>
                <a:cs typeface="Arial" charset="0"/>
              </a:rPr>
              <a:t>People incarcerated for not adhering to their TB medicines in Kenya</a:t>
            </a:r>
            <a:r>
              <a:rPr lang="mr-IN" sz="2800" dirty="0" smtClean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8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8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800" b="0" i="1" dirty="0">
                <a:latin typeface="Arial" charset="0"/>
                <a:ea typeface="Arial" charset="0"/>
                <a:cs typeface="Arial" charset="0"/>
              </a:rPr>
              <a:t>Petition 329 of 2014</a:t>
            </a:r>
            <a:endParaRPr lang="en-GB" sz="2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40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dirty="0">
                <a:latin typeface="Arial" charset="0"/>
                <a:ea typeface="Arial" charset="0"/>
                <a:cs typeface="Arial" charset="0"/>
              </a:rPr>
              <a:t>African Commission’s Special Rapporteur on Prisons and Conditions </a:t>
            </a:r>
            <a:r>
              <a:rPr lang="en-GB" sz="2800" dirty="0" smtClean="0">
                <a:latin typeface="Arial" charset="0"/>
                <a:ea typeface="Arial" charset="0"/>
                <a:cs typeface="Arial" charset="0"/>
              </a:rPr>
              <a:t>of Detention </a:t>
            </a: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in Africa (</a:t>
            </a:r>
            <a:r>
              <a:rPr lang="en-GB" sz="2800" dirty="0" smtClean="0">
                <a:latin typeface="Arial" charset="0"/>
                <a:ea typeface="Arial" charset="0"/>
                <a:cs typeface="Arial" charset="0"/>
              </a:rPr>
              <a:t>2012)</a:t>
            </a:r>
            <a:endParaRPr lang="en-GB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21" y="1629783"/>
            <a:ext cx="8697557" cy="5354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smtClean="0">
                <a:latin typeface="Arial" charset="0"/>
                <a:ea typeface="Arial" charset="0"/>
                <a:cs typeface="Arial" charset="0"/>
              </a:rPr>
              <a:t>Simple Argument for Prisons’ Reform</a:t>
            </a:r>
            <a:endParaRPr lang="en-GB" sz="3800" b="1" dirty="0" smtClean="0">
              <a:latin typeface="+mn-lt"/>
            </a:endParaRPr>
          </a:p>
          <a:p>
            <a:pPr marL="0" indent="0" algn="just">
              <a:buNone/>
            </a:pP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Africa’s 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prison populations have risen by 71 per cent since 2009 meaning an 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escalating prison 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population that aggravates associated problems of overcrowding – central 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to innumerable 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problems – and depleted resources, leading to poor prison control, 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inadequate operation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, and ongoing failure to protect inmates’ 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rights</a:t>
            </a:r>
            <a:r>
              <a:rPr lang="mr-IN" sz="1800" dirty="0" smtClean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Around 50% of prisoners are 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on remand, possibly for crimes as minor as stealing a pen knife or a 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chicken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indent="0" algn="just">
              <a:buNone/>
            </a:pPr>
            <a:endParaRPr lang="en-GB" sz="18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None/>
            </a:pP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Whilst 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governments 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claim reform and rehabilitation as the aim of criminal justice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, in practice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, prison 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systems fail to deliver as expected and recent reports have shown that 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prison systems inmost African countries are in crisis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, burdened with </a:t>
            </a:r>
            <a:r>
              <a:rPr lang="en-GB" sz="1800" b="1" i="1" dirty="0">
                <a:latin typeface="Arial" charset="0"/>
                <a:ea typeface="Arial" charset="0"/>
                <a:cs typeface="Arial" charset="0"/>
              </a:rPr>
              <a:t>overcrowding and an inability to </a:t>
            </a:r>
            <a:r>
              <a:rPr lang="en-GB" sz="1800" b="1" i="1" dirty="0" smtClean="0">
                <a:latin typeface="Arial" charset="0"/>
                <a:ea typeface="Arial" charset="0"/>
                <a:cs typeface="Arial" charset="0"/>
              </a:rPr>
              <a:t>satisfy basic </a:t>
            </a:r>
            <a:r>
              <a:rPr lang="en-GB" sz="1800" b="1" i="1" dirty="0">
                <a:latin typeface="Arial" charset="0"/>
                <a:ea typeface="Arial" charset="0"/>
                <a:cs typeface="Arial" charset="0"/>
              </a:rPr>
              <a:t>human rights standards, despite states’ ratification of regional and </a:t>
            </a:r>
            <a:r>
              <a:rPr lang="en-GB" sz="1800" b="1" i="1" dirty="0" smtClean="0">
                <a:latin typeface="Arial" charset="0"/>
                <a:ea typeface="Arial" charset="0"/>
                <a:cs typeface="Arial" charset="0"/>
              </a:rPr>
              <a:t>international protocols </a:t>
            </a:r>
            <a:r>
              <a:rPr lang="en-GB" sz="1800" b="1" i="1" dirty="0">
                <a:latin typeface="Arial" charset="0"/>
                <a:ea typeface="Arial" charset="0"/>
                <a:cs typeface="Arial" charset="0"/>
              </a:rPr>
              <a:t>and conventions</a:t>
            </a:r>
            <a:r>
              <a:rPr lang="en-GB" sz="1400" b="1" i="1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3472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5CFA97-949D-8D4B-9D32-2077F64F8D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32272"/>
            <a:ext cx="9144000" cy="5002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06FDC5-CA61-4446-8AB8-821DCAE377EB}"/>
              </a:ext>
            </a:extLst>
          </p:cNvPr>
          <p:cNvSpPr txBox="1"/>
          <p:nvPr/>
        </p:nvSpPr>
        <p:spPr>
          <a:xfrm>
            <a:off x="375511" y="5951699"/>
            <a:ext cx="8768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+mn-lt"/>
              </a:rPr>
              <a:t>Data correct as of 1st July 2018 </a:t>
            </a:r>
          </a:p>
          <a:p>
            <a:pPr algn="r"/>
            <a:r>
              <a:rPr lang="en-US" sz="1600" dirty="0">
                <a:latin typeface="+mn-lt"/>
              </a:rPr>
              <a:t>Source: Bernard EJ and Cameron S. </a:t>
            </a:r>
            <a:r>
              <a:rPr lang="en-US" sz="1600" i="1" dirty="0">
                <a:latin typeface="+mn-lt"/>
              </a:rPr>
              <a:t>Global trends in HIV criminalisation: Overview, analysis and country ranking. </a:t>
            </a:r>
            <a:r>
              <a:rPr lang="en-US" sz="1600" dirty="0">
                <a:latin typeface="+mn-lt"/>
              </a:rPr>
              <a:t>TUPED512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702" y="0"/>
            <a:ext cx="8595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99D2"/>
                </a:solidFill>
                <a:latin typeface="Arial" charset="0"/>
                <a:ea typeface="Arial" charset="0"/>
                <a:cs typeface="Arial" charset="0"/>
              </a:rPr>
              <a:t>Case study: A </a:t>
            </a:r>
            <a:r>
              <a:rPr lang="en-GB" sz="3200" b="1" dirty="0">
                <a:solidFill>
                  <a:srgbClr val="0099D2"/>
                </a:solidFill>
                <a:latin typeface="Arial" charset="0"/>
                <a:ea typeface="Arial" charset="0"/>
                <a:cs typeface="Arial" charset="0"/>
              </a:rPr>
              <a:t>global movement to </a:t>
            </a:r>
            <a:r>
              <a:rPr lang="en-GB" sz="3200" b="1" dirty="0" smtClean="0">
                <a:solidFill>
                  <a:srgbClr val="0099D2"/>
                </a:solidFill>
                <a:latin typeface="Arial" charset="0"/>
                <a:ea typeface="Arial" charset="0"/>
                <a:cs typeface="Arial" charset="0"/>
              </a:rPr>
              <a:t>end HIV </a:t>
            </a:r>
            <a:r>
              <a:rPr lang="en-GB" sz="3200" b="1" dirty="0">
                <a:solidFill>
                  <a:srgbClr val="0099D2"/>
                </a:solidFill>
                <a:latin typeface="Arial" charset="0"/>
                <a:ea typeface="Arial" charset="0"/>
                <a:cs typeface="Arial" charset="0"/>
              </a:rPr>
              <a:t>criminalisation</a:t>
            </a:r>
            <a:endParaRPr lang="en-GB" sz="3200" dirty="0">
              <a:solidFill>
                <a:srgbClr val="0099D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071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E2290C-75FB-0146-B91F-A8E8592F73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4762"/>
            <a:ext cx="9144000" cy="4962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4654509-EE41-FF44-8FD9-A6CBA80F5FBD}"/>
              </a:ext>
            </a:extLst>
          </p:cNvPr>
          <p:cNvSpPr/>
          <p:nvPr/>
        </p:nvSpPr>
        <p:spPr>
          <a:xfrm>
            <a:off x="671500" y="5672060"/>
            <a:ext cx="7872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Data correct as of 1st July 2018 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Source: Bernard EJ and Cameron S. 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Global trends in HIV criminalisation: Overview, analysis and country ranking.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TUPED512</a:t>
            </a:r>
          </a:p>
        </p:txBody>
      </p:sp>
    </p:spTree>
    <p:extLst>
      <p:ext uri="{BB962C8B-B14F-4D97-AF65-F5344CB8AC3E}">
        <p14:creationId xmlns:p14="http://schemas.microsoft.com/office/powerpoint/2010/main" val="790091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0" y="214107"/>
            <a:ext cx="8918089" cy="102850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“It is said that no one truly knows a nation until one has been inside its jails.</a:t>
            </a:r>
            <a:r>
              <a:rPr lang="en-ZA" sz="2800" b="1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A nation should not be judged by how it treats its highest citizens, but its lowest ones.” </a:t>
            </a:r>
            <a:endParaRPr lang="en-US" sz="2800" b="1" dirty="0" smtClean="0">
              <a:solidFill>
                <a:srgbClr val="000090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r">
              <a:buNone/>
            </a:pPr>
            <a:r>
              <a:rPr lang="en-US" sz="1800" i="1" dirty="0" smtClean="0"/>
              <a:t>Nelson </a:t>
            </a:r>
            <a:r>
              <a:rPr lang="en-US" sz="1800" i="1" dirty="0"/>
              <a:t>Mandela</a:t>
            </a:r>
            <a:endParaRPr lang="en-ZA" sz="1800" dirty="0"/>
          </a:p>
          <a:p>
            <a:pPr marL="0" indent="0">
              <a:buNone/>
            </a:pPr>
            <a:endParaRPr lang="en-ZA" sz="2000" dirty="0"/>
          </a:p>
          <a:p>
            <a:pPr marL="0" indent="0" algn="ctr">
              <a:buNone/>
            </a:pPr>
            <a:endParaRPr lang="en-US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Content Placeholder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5" y="2641002"/>
            <a:ext cx="8294146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625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Thank you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2224144"/>
            <a:ext cx="801828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Lynette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Mabote</a:t>
            </a:r>
            <a:br>
              <a:rPr lang="en-US" sz="2400" dirty="0"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Southern and East Africa Regional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Programmes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Lead</a:t>
            </a:r>
            <a:br>
              <a:rPr lang="en-US" sz="2400" dirty="0"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AIDS and Rights Alliance for Southern Africa (ARASA)</a:t>
            </a:r>
            <a:br>
              <a:rPr lang="en-US" sz="2400" dirty="0">
                <a:latin typeface="Arial" charset="0"/>
                <a:ea typeface="Arial" charset="0"/>
                <a:cs typeface="Arial" charset="0"/>
              </a:rPr>
            </a:b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Mobile: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27 81 550 8558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Email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: </a:t>
            </a:r>
            <a:r>
              <a:rPr lang="en-US" sz="2400" dirty="0">
                <a:latin typeface="Arial" charset="0"/>
                <a:ea typeface="Arial" charset="0"/>
                <a:cs typeface="Arial" charset="0"/>
                <a:hlinkClick r:id="rId2"/>
              </a:rPr>
              <a:t>lynette@arasa.info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400" dirty="0">
                <a:latin typeface="Arial" charset="0"/>
                <a:ea typeface="Arial" charset="0"/>
                <a:cs typeface="Arial" charset="0"/>
              </a:rPr>
            </a:b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Skype:Lynette.Mabote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Twitter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:@_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ARASAcomms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Web: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www.arasa.info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891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60" y="306911"/>
            <a:ext cx="8229600" cy="747337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Places of Detention</a:t>
            </a:r>
            <a:br>
              <a:rPr lang="en-GB" dirty="0">
                <a:latin typeface="Arial" charset="0"/>
                <a:ea typeface="Arial" charset="0"/>
                <a:cs typeface="Arial" charset="0"/>
              </a:rPr>
            </a:b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2589"/>
            <a:ext cx="3915784" cy="4869003"/>
          </a:xfrm>
        </p:spPr>
        <p:txBody>
          <a:bodyPr>
            <a:normAutofit/>
          </a:bodyPr>
          <a:lstStyle/>
          <a:p>
            <a:endParaRPr lang="en-GB" sz="2600" dirty="0" smtClean="0">
              <a:latin typeface="+mj-lt"/>
            </a:endParaRPr>
          </a:p>
          <a:p>
            <a:r>
              <a:rPr lang="en-GB" sz="2000" dirty="0" smtClean="0">
                <a:latin typeface="Arial" charset="0"/>
                <a:ea typeface="Arial" charset="0"/>
                <a:cs typeface="Arial" charset="0"/>
              </a:rPr>
              <a:t>OPCAT 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Article 4.1: [...] </a:t>
            </a:r>
            <a:r>
              <a:rPr lang="en-GB" sz="2000" i="1" dirty="0">
                <a:latin typeface="Arial" charset="0"/>
                <a:ea typeface="Arial" charset="0"/>
                <a:cs typeface="Arial" charset="0"/>
              </a:rPr>
              <a:t>to any place </a:t>
            </a:r>
            <a:r>
              <a:rPr lang="en-GB" sz="2000" i="1" dirty="0" smtClean="0">
                <a:latin typeface="Arial" charset="0"/>
                <a:ea typeface="Arial" charset="0"/>
                <a:cs typeface="Arial" charset="0"/>
              </a:rPr>
              <a:t>under its </a:t>
            </a:r>
            <a:r>
              <a:rPr lang="en-GB" sz="2000" i="1" dirty="0">
                <a:latin typeface="Arial" charset="0"/>
                <a:ea typeface="Arial" charset="0"/>
                <a:cs typeface="Arial" charset="0"/>
              </a:rPr>
              <a:t>jurisdiction and control where </a:t>
            </a:r>
            <a:r>
              <a:rPr lang="en-GB" sz="2000" i="1" dirty="0" smtClean="0">
                <a:latin typeface="Arial" charset="0"/>
                <a:ea typeface="Arial" charset="0"/>
                <a:cs typeface="Arial" charset="0"/>
              </a:rPr>
              <a:t>persons are </a:t>
            </a:r>
            <a:r>
              <a:rPr lang="en-GB" sz="2000" i="1" dirty="0">
                <a:latin typeface="Arial" charset="0"/>
                <a:ea typeface="Arial" charset="0"/>
                <a:cs typeface="Arial" charset="0"/>
              </a:rPr>
              <a:t>or may be deprived of </a:t>
            </a:r>
            <a:r>
              <a:rPr lang="en-GB" sz="20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their liberty</a:t>
            </a:r>
            <a:r>
              <a:rPr lang="en-GB" sz="2000" b="1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, either </a:t>
            </a:r>
            <a:r>
              <a:rPr lang="en-GB" sz="20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by virtue of an order given by </a:t>
            </a:r>
            <a:r>
              <a:rPr lang="en-GB" sz="2000" b="1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 public </a:t>
            </a:r>
            <a:r>
              <a:rPr lang="en-GB" sz="20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authority or at its instigation or </a:t>
            </a:r>
            <a:r>
              <a:rPr lang="en-GB" sz="2000" b="1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with its </a:t>
            </a:r>
            <a:r>
              <a:rPr lang="en-GB" sz="20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consent or acquiescence</a:t>
            </a:r>
            <a:r>
              <a:rPr lang="en-GB" sz="20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[...]</a:t>
            </a:r>
          </a:p>
          <a:p>
            <a:endParaRPr lang="en-GB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060" y="1344705"/>
            <a:ext cx="4679576" cy="447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45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21" y="1282990"/>
            <a:ext cx="4724401" cy="495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522" y="96820"/>
            <a:ext cx="4247478" cy="5732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03365">
            <a:off x="2113481" y="1428515"/>
            <a:ext cx="3541458" cy="618774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646940" y="-115644"/>
            <a:ext cx="8018280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What is the story?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107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2884" y="426333"/>
            <a:ext cx="7924800" cy="5635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Is this a Public health Threat?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88750" y="1944148"/>
            <a:ext cx="8657217" cy="458611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ZA" sz="1800" b="1" i="1" dirty="0" smtClean="0">
                <a:latin typeface="Arial" charset="0"/>
                <a:ea typeface="Arial" charset="0"/>
                <a:cs typeface="Arial" charset="0"/>
              </a:rPr>
              <a:t>WHO </a:t>
            </a:r>
            <a:r>
              <a:rPr lang="en-ZA" sz="1800" b="1" i="1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ZA" sz="1800" b="1" i="1" dirty="0" smtClean="0">
                <a:latin typeface="Arial" charset="0"/>
                <a:ea typeface="Arial" charset="0"/>
                <a:cs typeface="Arial" charset="0"/>
              </a:rPr>
              <a:t>UNODC</a:t>
            </a:r>
            <a:r>
              <a:rPr lang="en-ZA" sz="1800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ZA" sz="1800" dirty="0">
                <a:solidFill>
                  <a:srgbClr val="25406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ZA" sz="1800" dirty="0" smtClean="0">
                <a:solidFill>
                  <a:srgbClr val="254061"/>
                </a:solidFill>
                <a:latin typeface="Arial" charset="0"/>
                <a:ea typeface="Arial" charset="0"/>
                <a:cs typeface="Arial" charset="0"/>
              </a:rPr>
              <a:t>revalence </a:t>
            </a:r>
            <a:r>
              <a:rPr lang="en-ZA" sz="1800" dirty="0">
                <a:solidFill>
                  <a:srgbClr val="254061"/>
                </a:solidFill>
                <a:latin typeface="Arial" charset="0"/>
                <a:ea typeface="Arial" charset="0"/>
                <a:cs typeface="Arial" charset="0"/>
              </a:rPr>
              <a:t>of HIV and TB </a:t>
            </a:r>
            <a:r>
              <a:rPr lang="en-ZA" sz="1800" b="1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6 to 50 times</a:t>
            </a:r>
            <a:r>
              <a:rPr lang="en-ZA" sz="1800" dirty="0" smtClean="0">
                <a:solidFill>
                  <a:srgbClr val="25406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ZA" sz="18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ZA" sz="18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inside </a:t>
            </a:r>
            <a:r>
              <a:rPr lang="en-ZA" sz="18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African prisons </a:t>
            </a:r>
            <a:r>
              <a:rPr lang="en-ZA" sz="18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than in the wider </a:t>
            </a:r>
            <a:r>
              <a:rPr lang="en-ZA" sz="18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population</a:t>
            </a:r>
          </a:p>
          <a:p>
            <a:endParaRPr lang="en-ZA" sz="1800" dirty="0" smtClean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ZA" sz="1800" b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800" b="1" dirty="0" err="1">
                <a:latin typeface="Arial" charset="0"/>
                <a:ea typeface="Arial" charset="0"/>
                <a:cs typeface="Arial" charset="0"/>
              </a:rPr>
              <a:t>ases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of Tuberculosis 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(TB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): </a:t>
            </a:r>
            <a:r>
              <a:rPr lang="en-US" sz="1800" dirty="0" smtClean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Prisons </a:t>
            </a:r>
            <a:r>
              <a:rPr lang="en-US" sz="1800" i="1" dirty="0" smtClean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may (conservatively)</a:t>
            </a:r>
            <a:r>
              <a:rPr lang="en-US" sz="1800" dirty="0" smtClean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account </a:t>
            </a:r>
            <a:r>
              <a:rPr lang="en-US" sz="1800" dirty="0" smtClean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for up </a:t>
            </a:r>
            <a:r>
              <a:rPr lang="en-US" sz="1800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18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25%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of a country’s burden of </a:t>
            </a:r>
            <a:r>
              <a:rPr lang="en-US" sz="1800" dirty="0" smtClean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TB </a:t>
            </a:r>
            <a:endParaRPr lang="en-US" sz="1800" dirty="0" smtClean="0">
              <a:solidFill>
                <a:srgbClr val="17375E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800" dirty="0" smtClean="0">
              <a:solidFill>
                <a:srgbClr val="17375E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reeding grounds for Multi-Drug Resistant TB (MDR-TB): </a:t>
            </a:r>
            <a:r>
              <a:rPr lang="en-ZA" sz="1800" dirty="0" smtClean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Increasing </a:t>
            </a:r>
            <a:r>
              <a:rPr lang="en-ZA" sz="1800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levels of MDR-TB have been reported from some prisons, </a:t>
            </a:r>
            <a:r>
              <a:rPr lang="en-ZA" sz="18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with up to 24% </a:t>
            </a:r>
            <a:r>
              <a:rPr lang="en-ZA" sz="1800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of TB cases suffering from multiple drug-resistant (MDR) forms of the TB disease. </a:t>
            </a:r>
            <a:endParaRPr lang="en-ZA" sz="1800" dirty="0" smtClean="0">
              <a:solidFill>
                <a:srgbClr val="17375E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ZA" sz="1800" dirty="0">
              <a:solidFill>
                <a:srgbClr val="17375E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en-ZA" sz="4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Where are prisoners released to?</a:t>
            </a:r>
          </a:p>
          <a:p>
            <a:endParaRPr lang="en-ZA" dirty="0" smtClean="0">
              <a:solidFill>
                <a:srgbClr val="17375E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86" y="110474"/>
            <a:ext cx="3048000" cy="1589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4678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rial" charset="0"/>
                <a:ea typeface="Arial" charset="0"/>
                <a:cs typeface="Arial" charset="0"/>
              </a:rPr>
              <a:t>Vulnerable groups in detention: “</a:t>
            </a:r>
            <a:r>
              <a:rPr lang="en-GB" sz="3200" dirty="0" err="1">
                <a:latin typeface="Arial" charset="0"/>
                <a:ea typeface="Arial" charset="0"/>
                <a:cs typeface="Arial" charset="0"/>
              </a:rPr>
              <a:t>Othered</a:t>
            </a:r>
            <a:r>
              <a:rPr lang="en-GB" sz="3200" dirty="0">
                <a:latin typeface="Arial" charset="0"/>
                <a:ea typeface="Arial" charset="0"/>
                <a:cs typeface="Arial" charset="0"/>
              </a:rPr>
              <a:t> others”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90" y="1255957"/>
            <a:ext cx="8460890" cy="4800599"/>
          </a:xfrm>
        </p:spPr>
        <p:txBody>
          <a:bodyPr>
            <a:no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Women</a:t>
            </a:r>
          </a:p>
          <a:p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Children </a:t>
            </a:r>
          </a:p>
          <a:p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Physically 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disabled 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prisons</a:t>
            </a:r>
          </a:p>
          <a:p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mentally ill and those with intellectual 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disabilities</a:t>
            </a:r>
          </a:p>
          <a:p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Persons 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addictions</a:t>
            </a:r>
          </a:p>
          <a:p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The elderly</a:t>
            </a:r>
          </a:p>
          <a:p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Ethnic/religious minorities</a:t>
            </a:r>
          </a:p>
          <a:p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orphaned, the abandoned and the 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homeless</a:t>
            </a:r>
          </a:p>
          <a:p>
            <a:r>
              <a:rPr lang="en-GB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HIV 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positive </a:t>
            </a:r>
            <a:r>
              <a:rPr lang="en-GB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persons</a:t>
            </a:r>
          </a:p>
          <a:p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Those 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with other illnesses that require chronic 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care</a:t>
            </a:r>
          </a:p>
          <a:p>
            <a:r>
              <a:rPr lang="en-GB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Refugees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, economic migrants, asylum seekers </a:t>
            </a:r>
            <a:r>
              <a:rPr lang="en-GB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and internally 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displaced </a:t>
            </a:r>
            <a:r>
              <a:rPr lang="en-GB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persons</a:t>
            </a:r>
          </a:p>
          <a:p>
            <a:r>
              <a:rPr lang="en-GB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Sexual 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minorities and transgendered (LGBTIQ</a:t>
            </a:r>
            <a:r>
              <a:rPr lang="en-GB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+)</a:t>
            </a:r>
          </a:p>
          <a:p>
            <a:r>
              <a:rPr lang="en-GB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Sex workers</a:t>
            </a:r>
          </a:p>
          <a:p>
            <a:r>
              <a:rPr lang="en-GB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Victims 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of lifelong sexual, domestic or </a:t>
            </a:r>
            <a:r>
              <a:rPr lang="en-GB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state-sanctioned violence</a:t>
            </a:r>
            <a:endParaRPr lang="en-GB" sz="18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40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51" y="-107576"/>
            <a:ext cx="8229600" cy="86567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Women </a:t>
            </a:r>
            <a:r>
              <a:rPr lang="en-GB" sz="3200" dirty="0">
                <a:latin typeface="Arial" charset="0"/>
                <a:ea typeface="Arial" charset="0"/>
                <a:cs typeface="Arial" charset="0"/>
              </a:rPr>
              <a:t>in prison as a vulnerable </a:t>
            </a:r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group</a:t>
            </a:r>
            <a:endParaRPr lang="en-GB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351" y="1075129"/>
            <a:ext cx="8116644" cy="5132034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Data </a:t>
            </a: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on women in prison in Africa 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almost </a:t>
            </a: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impossible to 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secure</a:t>
            </a:r>
          </a:p>
          <a:p>
            <a:endParaRPr lang="en-GB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2017 World </a:t>
            </a: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Prison Population List (WPPL)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 figures; </a:t>
            </a:r>
            <a:r>
              <a:rPr lang="en-GB" sz="24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GB" sz="2400" b="1" i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lobal female </a:t>
            </a:r>
            <a:r>
              <a:rPr lang="en-GB" sz="24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prison </a:t>
            </a:r>
            <a:r>
              <a:rPr lang="en-GB" sz="2400" b="1" i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population increased by 20% since 2000</a:t>
            </a:r>
          </a:p>
          <a:p>
            <a:endParaRPr lang="en-GB" sz="2400" b="1" i="1" dirty="0" smtClean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GB" sz="20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female prison population total has increased by a staggering </a:t>
            </a:r>
            <a:r>
              <a:rPr lang="en-GB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50</a:t>
            </a:r>
            <a:r>
              <a:rPr lang="en-GB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%</a:t>
            </a:r>
            <a:r>
              <a:rPr lang="en-GB" sz="2000" dirty="0" smtClean="0">
                <a:latin typeface="Arial" charset="0"/>
                <a:ea typeface="Arial" charset="0"/>
                <a:cs typeface="Arial" charset="0"/>
              </a:rPr>
              <a:t>, compare to </a:t>
            </a:r>
            <a:r>
              <a:rPr lang="en-GB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GB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%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000" dirty="0" smtClean="0">
                <a:latin typeface="Arial" charset="0"/>
                <a:ea typeface="Arial" charset="0"/>
                <a:cs typeface="Arial" charset="0"/>
              </a:rPr>
              <a:t>for men since 2000</a:t>
            </a:r>
          </a:p>
          <a:p>
            <a:pPr lvl="1"/>
            <a:endParaRPr lang="en-GB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GB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700,000</a:t>
            </a:r>
            <a:r>
              <a:rPr lang="en-GB" sz="2000" dirty="0" smtClean="0">
                <a:latin typeface="Arial" charset="0"/>
                <a:ea typeface="Arial" charset="0"/>
                <a:cs typeface="Arial" charset="0"/>
              </a:rPr>
              <a:t> women 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and girls are held in penal institutions throughout the world</a:t>
            </a:r>
            <a:r>
              <a:rPr lang="en-GB" sz="2000" dirty="0" smtClean="0"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endParaRPr lang="en-GB" sz="36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11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59" y="-134152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i="1" dirty="0" smtClean="0">
                <a:latin typeface="Arial" charset="0"/>
                <a:ea typeface="Arial" charset="0"/>
                <a:cs typeface="Arial" charset="0"/>
              </a:rPr>
              <a:t>Case study: </a:t>
            </a:r>
            <a:r>
              <a:rPr lang="en-GB" sz="3600" dirty="0" smtClean="0">
                <a:latin typeface="Arial" charset="0"/>
                <a:ea typeface="Arial" charset="0"/>
                <a:cs typeface="Arial" charset="0"/>
              </a:rPr>
              <a:t>Republic of </a:t>
            </a:r>
            <a:r>
              <a:rPr lang="en-GB" sz="3600" dirty="0">
                <a:latin typeface="Arial" charset="0"/>
                <a:ea typeface="Arial" charset="0"/>
                <a:cs typeface="Arial" charset="0"/>
              </a:rPr>
              <a:t>South </a:t>
            </a:r>
            <a:r>
              <a:rPr lang="en-GB" sz="3600" dirty="0" smtClean="0">
                <a:latin typeface="Arial" charset="0"/>
                <a:ea typeface="Arial" charset="0"/>
                <a:cs typeface="Arial" charset="0"/>
              </a:rPr>
              <a:t>Africa</a:t>
            </a:r>
            <a:endParaRPr lang="en-GB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259" y="1127183"/>
            <a:ext cx="8676042" cy="5047706"/>
          </a:xfrm>
        </p:spPr>
        <p:txBody>
          <a:bodyPr>
            <a:normAutofit lnSpcReduction="10000"/>
          </a:bodyPr>
          <a:lstStyle/>
          <a:p>
            <a:r>
              <a:rPr lang="en-GB" sz="2200" dirty="0" smtClean="0">
                <a:latin typeface="Arial" charset="0"/>
                <a:ea typeface="Arial" charset="0"/>
                <a:cs typeface="Arial" charset="0"/>
              </a:rPr>
              <a:t>Of 161,984 offenders, 4193 are women (about 4%)</a:t>
            </a:r>
          </a:p>
          <a:p>
            <a:endParaRPr lang="en-GB" sz="2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GB" sz="2200" dirty="0" smtClean="0">
                <a:latin typeface="Arial" charset="0"/>
                <a:ea typeface="Arial" charset="0"/>
                <a:cs typeface="Arial" charset="0"/>
              </a:rPr>
              <a:t>5% increase from previous year (n=3915) and an 18% increase from three years earlier (n=3380 in 2012/13)</a:t>
            </a:r>
          </a:p>
          <a:p>
            <a:endParaRPr lang="en-GB" sz="2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GB" sz="2200" dirty="0" smtClean="0">
                <a:latin typeface="Arial" charset="0"/>
                <a:ea typeface="Arial" charset="0"/>
                <a:cs typeface="Arial" charset="0"/>
              </a:rPr>
              <a:t>Women are most likely to be sentenced for offences that are </a:t>
            </a:r>
            <a:r>
              <a:rPr lang="en-GB" sz="22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‘economically related’ (45%) </a:t>
            </a:r>
            <a:r>
              <a:rPr lang="en-GB" sz="2200" dirty="0" smtClean="0">
                <a:latin typeface="Arial" charset="0"/>
                <a:ea typeface="Arial" charset="0"/>
                <a:cs typeface="Arial" charset="0"/>
              </a:rPr>
              <a:t>– though this term is not defined anywhere </a:t>
            </a:r>
          </a:p>
          <a:p>
            <a:endParaRPr lang="en-GB" sz="2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GB" sz="2200" dirty="0" smtClean="0">
                <a:latin typeface="Arial" charset="0"/>
                <a:ea typeface="Arial" charset="0"/>
                <a:cs typeface="Arial" charset="0"/>
              </a:rPr>
              <a:t>‘Aggressive crimes’ being second most prevalent type of offences for which women are incarcerated (38%). </a:t>
            </a:r>
          </a:p>
          <a:p>
            <a:endParaRPr lang="en-GB" sz="22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en-GB" sz="2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There is no other official South African data on women in prison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045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5242"/>
            <a:ext cx="8839200" cy="411162"/>
          </a:xfrm>
        </p:spPr>
        <p:txBody>
          <a:bodyPr>
            <a:noAutofit/>
          </a:bodyPr>
          <a:lstStyle/>
          <a:p>
            <a:pPr algn="l"/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Civil Society response: </a:t>
            </a:r>
            <a:br>
              <a:rPr lang="en-GB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Southern and East Africa</a:t>
            </a:r>
            <a:endParaRPr lang="en-US" sz="3200" b="1" dirty="0">
              <a:solidFill>
                <a:srgbClr val="00009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228600" y="1776766"/>
            <a:ext cx="8133677" cy="5867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CASE STUDY: Centre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for Human Rights Education, Advice and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Assistance (CHREAA) based in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Malawi</a:t>
            </a:r>
          </a:p>
          <a:p>
            <a:pPr marL="0" indent="0"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nvolved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in a project called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“Increasing </a:t>
            </a:r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accountability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and responsiveness </a:t>
            </a:r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of the Malawi Prison Service in the delivery of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health services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”</a:t>
            </a:r>
          </a:p>
          <a:p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CHREAA lobbied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Ministry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of Finance to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increase the health budget in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prison with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MK50,000,000 (about $68,800)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for the year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2016-2017.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This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figure represented a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60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% increase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of the prison health budget for the past five years. </a:t>
            </a: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CHREAA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is also a member of the </a:t>
            </a:r>
            <a:r>
              <a:rPr lang="en-US" sz="1800" b="1" u="sng" dirty="0">
                <a:latin typeface="Arial" charset="0"/>
                <a:ea typeface="Arial" charset="0"/>
                <a:cs typeface="Arial" charset="0"/>
              </a:rPr>
              <a:t>Judiciary Core Group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which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was set up by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the Chief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Justice to work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towards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de-congesting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the prisons in Malawi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1344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2900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662" y="440293"/>
            <a:ext cx="7356438" cy="563562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STUDY: UGANET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, Uganda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129094" y="1718986"/>
            <a:ext cx="4399878" cy="53657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Engaging 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policy makers on legal, health and HIV needs </a:t>
            </a:r>
            <a:r>
              <a:rPr lang="en-US" sz="1800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prisoners </a:t>
            </a:r>
          </a:p>
          <a:p>
            <a:r>
              <a:rPr lang="en-US" sz="1800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Increasing </a:t>
            </a:r>
            <a:r>
              <a:rPr lang="en-US" sz="1800" b="1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access to legal aid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and human rights awareness raising for prisoners living with HIV. </a:t>
            </a:r>
            <a:r>
              <a:rPr lang="en-US" sz="1800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1800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Strengthening </a:t>
            </a:r>
            <a:r>
              <a:rPr lang="en-US" sz="1800" b="1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service systems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to facilitate an </a:t>
            </a:r>
            <a:r>
              <a:rPr lang="en-US" sz="1800" b="1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enabling legal environment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for an improved HIV and human rights response.</a:t>
            </a:r>
            <a:r>
              <a:rPr lang="en-US" sz="1800" b="1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ZA" sz="1800" dirty="0">
              <a:solidFill>
                <a:srgbClr val="000090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So far, 20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inmates (10 women 10 men) were identified, trained and equipped with basic legal and human rights skills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18" y="1839557"/>
            <a:ext cx="4270786" cy="37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820350" y="5637007"/>
            <a:ext cx="2463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Uganet</a:t>
            </a:r>
            <a:r>
              <a:rPr lang="en-US" sz="1400" b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Project in Uganda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783936"/>
      </p:ext>
    </p:extLst>
  </p:cSld>
  <p:clrMapOvr>
    <a:masterClrMapping/>
  </p:clrMapOvr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6969</TotalTime>
  <Words>969</Words>
  <Application>Microsoft Macintosh PowerPoint</Application>
  <PresentationFormat>On-screen Show (4:3)</PresentationFormat>
  <Paragraphs>90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Raleway</vt:lpstr>
      <vt:lpstr>Roboto</vt:lpstr>
      <vt:lpstr>Arial</vt:lpstr>
      <vt:lpstr>Arial</vt:lpstr>
      <vt:lpstr>AIDS 2016_Template</vt:lpstr>
      <vt:lpstr>Lynette Mabote AIDS and Rights Alliance for Southern Africa (ARASA) </vt:lpstr>
      <vt:lpstr>Places of Detention </vt:lpstr>
      <vt:lpstr>What is the story?</vt:lpstr>
      <vt:lpstr>Is this a Public health Threat?</vt:lpstr>
      <vt:lpstr>Vulnerable groups in detention: “Othered others”</vt:lpstr>
      <vt:lpstr>Women in prison as a vulnerable group</vt:lpstr>
      <vt:lpstr>Case study: Republic of South Africa</vt:lpstr>
      <vt:lpstr>Civil Society response:  Southern and East Africa</vt:lpstr>
      <vt:lpstr>CASE STUDY: UGANET, Uganda</vt:lpstr>
      <vt:lpstr>People incarcerated for not adhering to their TB medicines in Kenya…  Petition 329 of 2014</vt:lpstr>
      <vt:lpstr>African Commission’s Special Rapporteur on Prisons and Conditions of Detention in Africa (2012)</vt:lpstr>
      <vt:lpstr>PowerPoint Presentation</vt:lpstr>
      <vt:lpstr>PowerPoint Presentation</vt:lpstr>
      <vt:lpstr>PowerPoint Presentation</vt:lpstr>
      <vt:lpstr>Thank you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Keneilwe Lynette Mabote</cp:lastModifiedBy>
  <cp:revision>47</cp:revision>
  <cp:lastPrinted>2017-01-16T15:31:13Z</cp:lastPrinted>
  <dcterms:created xsi:type="dcterms:W3CDTF">2017-01-13T09:09:35Z</dcterms:created>
  <dcterms:modified xsi:type="dcterms:W3CDTF">2018-07-25T12:14:55Z</dcterms:modified>
</cp:coreProperties>
</file>